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Bold" pitchFamily="2" charset="77"/>
      <p:regular r:id="rId15"/>
      <p:bold r:id="rId16"/>
    </p:embeddedFont>
    <p:embeddedFont>
      <p:font typeface="Proxima Nova" panose="02000506030000020004" pitchFamily="2" charset="0"/>
      <p:regular r:id="rId17"/>
    </p:embeddedFont>
    <p:embeddedFont>
      <p:font typeface="Proxima Nova Bold" panose="02000506030000020004"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90" autoAdjust="0"/>
  </p:normalViewPr>
  <p:slideViewPr>
    <p:cSldViewPr>
      <p:cViewPr>
        <p:scale>
          <a:sx n="76" d="100"/>
          <a:sy n="76" d="100"/>
        </p:scale>
        <p:origin x="240" y="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sv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16.sv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image" Target="../media/image15.pn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0.sv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6.svg"/><Relationship Id="rId7" Type="http://schemas.openxmlformats.org/officeDocument/2006/relationships/image" Target="../media/image25.svg"/><Relationship Id="rId12" Type="http://schemas.openxmlformats.org/officeDocument/2006/relationships/image" Target="../media/image4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9.png"/><Relationship Id="rId5" Type="http://schemas.openxmlformats.org/officeDocument/2006/relationships/image" Target="../media/image10.svg"/><Relationship Id="rId10" Type="http://schemas.openxmlformats.org/officeDocument/2006/relationships/image" Target="../media/image38.svg"/><Relationship Id="rId4" Type="http://schemas.openxmlformats.org/officeDocument/2006/relationships/image" Target="../media/image9.png"/><Relationship Id="rId9" Type="http://schemas.openxmlformats.org/officeDocument/2006/relationships/image" Target="../media/image37.png"/><Relationship Id="rId14"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6.svg"/><Relationship Id="rId7"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10.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2.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3773782">
            <a:off x="-2636533" y="-3185942"/>
            <a:ext cx="7273962" cy="6996229"/>
          </a:xfrm>
          <a:custGeom>
            <a:avLst/>
            <a:gdLst/>
            <a:ahLst/>
            <a:cxnLst/>
            <a:rect l="l" t="t" r="r" b="b"/>
            <a:pathLst>
              <a:path w="7273962" h="6996229">
                <a:moveTo>
                  <a:pt x="0" y="0"/>
                </a:moveTo>
                <a:lnTo>
                  <a:pt x="7273961" y="0"/>
                </a:lnTo>
                <a:lnTo>
                  <a:pt x="7273961" y="6996229"/>
                </a:lnTo>
                <a:lnTo>
                  <a:pt x="0" y="6996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3143" y="4139983"/>
            <a:ext cx="8928205" cy="6720503"/>
          </a:xfrm>
          <a:custGeom>
            <a:avLst/>
            <a:gdLst/>
            <a:ahLst/>
            <a:cxnLst/>
            <a:rect l="l" t="t" r="r" b="b"/>
            <a:pathLst>
              <a:path w="8928205" h="6720503">
                <a:moveTo>
                  <a:pt x="0" y="0"/>
                </a:moveTo>
                <a:lnTo>
                  <a:pt x="8928205" y="0"/>
                </a:lnTo>
                <a:lnTo>
                  <a:pt x="8928205" y="6720503"/>
                </a:lnTo>
                <a:lnTo>
                  <a:pt x="0" y="6720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rot="-2500603">
            <a:off x="13721959" y="6774752"/>
            <a:ext cx="6462252" cy="6286009"/>
          </a:xfrm>
          <a:custGeom>
            <a:avLst/>
            <a:gdLst/>
            <a:ahLst/>
            <a:cxnLst/>
            <a:rect l="l" t="t" r="r" b="b"/>
            <a:pathLst>
              <a:path w="6462252" h="6286009">
                <a:moveTo>
                  <a:pt x="0" y="0"/>
                </a:moveTo>
                <a:lnTo>
                  <a:pt x="6462251" y="0"/>
                </a:lnTo>
                <a:lnTo>
                  <a:pt x="6462251" y="6286009"/>
                </a:lnTo>
                <a:lnTo>
                  <a:pt x="0" y="6286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144000" y="1728993"/>
            <a:ext cx="8371011" cy="2875915"/>
          </a:xfrm>
          <a:prstGeom prst="rect">
            <a:avLst/>
          </a:prstGeom>
        </p:spPr>
        <p:txBody>
          <a:bodyPr lIns="0" tIns="0" rIns="0" bIns="0" rtlCol="0" anchor="t">
            <a:spAutoFit/>
          </a:bodyPr>
          <a:lstStyle/>
          <a:p>
            <a:pPr>
              <a:lnSpc>
                <a:spcPts val="7625"/>
              </a:lnSpc>
            </a:pPr>
            <a:r>
              <a:rPr lang="en-US" sz="6100" spc="61">
                <a:solidFill>
                  <a:srgbClr val="1C7378"/>
                </a:solidFill>
                <a:latin typeface="Proxima Nova Bold"/>
              </a:rPr>
              <a:t>HEALTHCARE EMPLOYEE ATTRITION PREDICTION MODEL</a:t>
            </a:r>
          </a:p>
        </p:txBody>
      </p:sp>
      <p:sp>
        <p:nvSpPr>
          <p:cNvPr id="6" name="TextBox 6"/>
          <p:cNvSpPr txBox="1"/>
          <p:nvPr/>
        </p:nvSpPr>
        <p:spPr>
          <a:xfrm>
            <a:off x="9916989" y="5432631"/>
            <a:ext cx="7342311" cy="695325"/>
          </a:xfrm>
          <a:prstGeom prst="rect">
            <a:avLst/>
          </a:prstGeom>
        </p:spPr>
        <p:txBody>
          <a:bodyPr lIns="0" tIns="0" rIns="0" bIns="0" rtlCol="0" anchor="t">
            <a:spAutoFit/>
          </a:bodyPr>
          <a:lstStyle/>
          <a:p>
            <a:pPr>
              <a:lnSpc>
                <a:spcPts val="5624"/>
              </a:lnSpc>
            </a:pPr>
            <a:r>
              <a:rPr lang="en-US" sz="4499">
                <a:solidFill>
                  <a:srgbClr val="1C7378"/>
                </a:solidFill>
                <a:latin typeface="Proxima Nova"/>
              </a:rPr>
              <a:t>by: Hugi Munggaran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flipH="1">
            <a:off x="10224899" y="628415"/>
            <a:ext cx="6364003" cy="9186881"/>
          </a:xfrm>
          <a:custGeom>
            <a:avLst/>
            <a:gdLst/>
            <a:ahLst/>
            <a:cxnLst/>
            <a:rect l="l" t="t" r="r" b="b"/>
            <a:pathLst>
              <a:path w="6364003" h="9186881">
                <a:moveTo>
                  <a:pt x="6364003" y="0"/>
                </a:moveTo>
                <a:lnTo>
                  <a:pt x="0" y="0"/>
                </a:lnTo>
                <a:lnTo>
                  <a:pt x="0" y="9186881"/>
                </a:lnTo>
                <a:lnTo>
                  <a:pt x="6364003" y="9186881"/>
                </a:lnTo>
                <a:lnTo>
                  <a:pt x="636400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94389" y="-194389"/>
            <a:ext cx="9851465" cy="10648009"/>
            <a:chOff x="0" y="0"/>
            <a:chExt cx="4270789" cy="4616105"/>
          </a:xfrm>
        </p:grpSpPr>
        <p:sp>
          <p:nvSpPr>
            <p:cNvPr id="4" name="Freeform 4"/>
            <p:cNvSpPr/>
            <p:nvPr/>
          </p:nvSpPr>
          <p:spPr>
            <a:xfrm>
              <a:off x="0" y="0"/>
              <a:ext cx="4270789" cy="4616105"/>
            </a:xfrm>
            <a:custGeom>
              <a:avLst/>
              <a:gdLst/>
              <a:ahLst/>
              <a:cxnLst/>
              <a:rect l="l" t="t" r="r" b="b"/>
              <a:pathLst>
                <a:path w="4270789" h="4616105">
                  <a:moveTo>
                    <a:pt x="0" y="0"/>
                  </a:moveTo>
                  <a:lnTo>
                    <a:pt x="4270789" y="0"/>
                  </a:lnTo>
                  <a:lnTo>
                    <a:pt x="4270789" y="4616105"/>
                  </a:lnTo>
                  <a:lnTo>
                    <a:pt x="0" y="4616105"/>
                  </a:lnTo>
                  <a:close/>
                </a:path>
              </a:pathLst>
            </a:custGeom>
            <a:solidFill>
              <a:srgbClr val="CAE7E4"/>
            </a:solidFill>
          </p:spPr>
        </p:sp>
      </p:grpSp>
      <p:sp>
        <p:nvSpPr>
          <p:cNvPr id="5" name="TextBox 5"/>
          <p:cNvSpPr txBox="1"/>
          <p:nvPr/>
        </p:nvSpPr>
        <p:spPr>
          <a:xfrm>
            <a:off x="660645" y="1200124"/>
            <a:ext cx="8335786" cy="1061720"/>
          </a:xfrm>
          <a:prstGeom prst="rect">
            <a:avLst/>
          </a:prstGeom>
        </p:spPr>
        <p:txBody>
          <a:bodyPr lIns="0" tIns="0" rIns="0" bIns="0" rtlCol="0" anchor="t">
            <a:spAutoFit/>
          </a:bodyPr>
          <a:lstStyle/>
          <a:p>
            <a:pPr>
              <a:lnSpc>
                <a:spcPts val="8499"/>
              </a:lnSpc>
            </a:pPr>
            <a:r>
              <a:rPr lang="en-US" sz="6799" spc="67">
                <a:solidFill>
                  <a:srgbClr val="1C7378"/>
                </a:solidFill>
                <a:latin typeface="Proxima Nova Bold"/>
              </a:rPr>
              <a:t>TODAY'S AGENDA</a:t>
            </a:r>
          </a:p>
        </p:txBody>
      </p:sp>
      <p:sp>
        <p:nvSpPr>
          <p:cNvPr id="6" name="TextBox 6"/>
          <p:cNvSpPr txBox="1"/>
          <p:nvPr/>
        </p:nvSpPr>
        <p:spPr>
          <a:xfrm>
            <a:off x="660645" y="2411121"/>
            <a:ext cx="8335786" cy="3980180"/>
          </a:xfrm>
          <a:prstGeom prst="rect">
            <a:avLst/>
          </a:prstGeom>
        </p:spPr>
        <p:txBody>
          <a:bodyPr lIns="0" tIns="0" rIns="0" bIns="0" rtlCol="0" anchor="t">
            <a:spAutoFit/>
          </a:bodyPr>
          <a:lstStyle/>
          <a:p>
            <a:pPr marL="820419" lvl="1" indent="-410209">
              <a:lnSpc>
                <a:spcPts val="5319"/>
              </a:lnSpc>
              <a:buFont typeface="Arial"/>
              <a:buChar char="•"/>
            </a:pPr>
            <a:r>
              <a:rPr lang="en-US" sz="3799">
                <a:solidFill>
                  <a:srgbClr val="1C7378"/>
                </a:solidFill>
                <a:latin typeface="Proxima Nova"/>
              </a:rPr>
              <a:t>Introduction</a:t>
            </a:r>
          </a:p>
          <a:p>
            <a:pPr marL="820419" lvl="1" indent="-410209">
              <a:lnSpc>
                <a:spcPts val="5319"/>
              </a:lnSpc>
              <a:buFont typeface="Arial"/>
              <a:buChar char="•"/>
            </a:pPr>
            <a:r>
              <a:rPr lang="en-US" sz="3799">
                <a:solidFill>
                  <a:srgbClr val="1C7378"/>
                </a:solidFill>
                <a:latin typeface="Proxima Nova"/>
              </a:rPr>
              <a:t>Project Framework</a:t>
            </a:r>
          </a:p>
          <a:p>
            <a:pPr marL="820419" lvl="1" indent="-410209">
              <a:lnSpc>
                <a:spcPts val="5319"/>
              </a:lnSpc>
              <a:buFont typeface="Arial"/>
              <a:buChar char="•"/>
            </a:pPr>
            <a:r>
              <a:rPr lang="en-US" sz="3799">
                <a:solidFill>
                  <a:srgbClr val="1C7378"/>
                </a:solidFill>
                <a:latin typeface="Proxima Nova"/>
              </a:rPr>
              <a:t>Data Pre-Processing</a:t>
            </a:r>
          </a:p>
          <a:p>
            <a:pPr marL="820419" lvl="1" indent="-410209">
              <a:lnSpc>
                <a:spcPts val="5319"/>
              </a:lnSpc>
              <a:buFont typeface="Arial"/>
              <a:buChar char="•"/>
            </a:pPr>
            <a:r>
              <a:rPr lang="en-US" sz="3799">
                <a:solidFill>
                  <a:srgbClr val="1C7378"/>
                </a:solidFill>
                <a:latin typeface="Proxima Nova"/>
              </a:rPr>
              <a:t>Data Modelling</a:t>
            </a:r>
          </a:p>
          <a:p>
            <a:pPr marL="820419" lvl="1" indent="-410209">
              <a:lnSpc>
                <a:spcPts val="5319"/>
              </a:lnSpc>
              <a:buFont typeface="Arial"/>
              <a:buChar char="•"/>
            </a:pPr>
            <a:r>
              <a:rPr lang="en-US" sz="3799">
                <a:solidFill>
                  <a:srgbClr val="1C7378"/>
                </a:solidFill>
                <a:latin typeface="Proxima Nova"/>
              </a:rPr>
              <a:t>Model Comparison</a:t>
            </a:r>
          </a:p>
          <a:p>
            <a:pPr marL="820419" lvl="1" indent="-410209">
              <a:lnSpc>
                <a:spcPts val="5319"/>
              </a:lnSpc>
              <a:buFont typeface="Arial"/>
              <a:buChar char="•"/>
            </a:pPr>
            <a:r>
              <a:rPr lang="en-US" sz="3799">
                <a:solidFill>
                  <a:srgbClr val="1C7378"/>
                </a:solidFill>
                <a:latin typeface="Proxima Nova"/>
              </a:rPr>
              <a:t>Conclusion</a:t>
            </a:r>
          </a:p>
        </p:txBody>
      </p:sp>
      <p:sp>
        <p:nvSpPr>
          <p:cNvPr id="7" name="Freeform 7"/>
          <p:cNvSpPr/>
          <p:nvPr/>
        </p:nvSpPr>
        <p:spPr>
          <a:xfrm rot="8245086">
            <a:off x="16504259" y="-2151092"/>
            <a:ext cx="4857299" cy="4724827"/>
          </a:xfrm>
          <a:custGeom>
            <a:avLst/>
            <a:gdLst/>
            <a:ahLst/>
            <a:cxnLst/>
            <a:rect l="l" t="t" r="r" b="b"/>
            <a:pathLst>
              <a:path w="4857299" h="4724827">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1720299" y="8394107"/>
            <a:ext cx="4761888" cy="4580071"/>
          </a:xfrm>
          <a:custGeom>
            <a:avLst/>
            <a:gdLst/>
            <a:ahLst/>
            <a:cxnLst/>
            <a:rect l="l" t="t" r="r" b="b"/>
            <a:pathLst>
              <a:path w="4761888" h="4580071">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60407" y="3005042"/>
            <a:ext cx="4991203" cy="5330411"/>
          </a:xfrm>
          <a:custGeom>
            <a:avLst/>
            <a:gdLst/>
            <a:ahLst/>
            <a:cxnLst/>
            <a:rect l="l" t="t" r="r" b="b"/>
            <a:pathLst>
              <a:path w="4991203" h="5330411">
                <a:moveTo>
                  <a:pt x="0" y="0"/>
                </a:moveTo>
                <a:lnTo>
                  <a:pt x="4991203" y="0"/>
                </a:lnTo>
                <a:lnTo>
                  <a:pt x="4991203" y="5330411"/>
                </a:lnTo>
                <a:lnTo>
                  <a:pt x="0" y="53304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52882" y="0"/>
            <a:ext cx="12949894" cy="10814628"/>
            <a:chOff x="0" y="0"/>
            <a:chExt cx="5614014" cy="4688338"/>
          </a:xfrm>
        </p:grpSpPr>
        <p:sp>
          <p:nvSpPr>
            <p:cNvPr id="4" name="Freeform 4"/>
            <p:cNvSpPr/>
            <p:nvPr/>
          </p:nvSpPr>
          <p:spPr>
            <a:xfrm>
              <a:off x="0" y="0"/>
              <a:ext cx="5614014" cy="4688337"/>
            </a:xfrm>
            <a:custGeom>
              <a:avLst/>
              <a:gdLst/>
              <a:ahLst/>
              <a:cxnLst/>
              <a:rect l="l" t="t" r="r" b="b"/>
              <a:pathLst>
                <a:path w="5614014" h="4688337">
                  <a:moveTo>
                    <a:pt x="0" y="0"/>
                  </a:moveTo>
                  <a:lnTo>
                    <a:pt x="5614014" y="0"/>
                  </a:lnTo>
                  <a:lnTo>
                    <a:pt x="5614014" y="4688337"/>
                  </a:lnTo>
                  <a:lnTo>
                    <a:pt x="0" y="4688337"/>
                  </a:lnTo>
                  <a:close/>
                </a:path>
              </a:pathLst>
            </a:custGeom>
            <a:solidFill>
              <a:srgbClr val="CAE7E4"/>
            </a:solidFill>
          </p:spPr>
        </p:sp>
      </p:grpSp>
      <p:sp>
        <p:nvSpPr>
          <p:cNvPr id="5" name="Freeform 5"/>
          <p:cNvSpPr/>
          <p:nvPr/>
        </p:nvSpPr>
        <p:spPr>
          <a:xfrm rot="7998369">
            <a:off x="-2068242" y="-2362414"/>
            <a:ext cx="4857299" cy="4724827"/>
          </a:xfrm>
          <a:custGeom>
            <a:avLst/>
            <a:gdLst/>
            <a:ahLst/>
            <a:cxnLst/>
            <a:rect l="l" t="t" r="r" b="b"/>
            <a:pathLst>
              <a:path w="4857299" h="4724827">
                <a:moveTo>
                  <a:pt x="0" y="0"/>
                </a:moveTo>
                <a:lnTo>
                  <a:pt x="4857299" y="0"/>
                </a:lnTo>
                <a:lnTo>
                  <a:pt x="4857299" y="4724828"/>
                </a:lnTo>
                <a:lnTo>
                  <a:pt x="0" y="4724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15336184" y="7559290"/>
            <a:ext cx="5134853" cy="4938795"/>
          </a:xfrm>
          <a:custGeom>
            <a:avLst/>
            <a:gdLst/>
            <a:ahLst/>
            <a:cxnLst/>
            <a:rect l="l" t="t" r="r" b="b"/>
            <a:pathLst>
              <a:path w="5134853" h="4938795">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046854" y="483552"/>
            <a:ext cx="6931969" cy="1061720"/>
          </a:xfrm>
          <a:prstGeom prst="rect">
            <a:avLst/>
          </a:prstGeom>
        </p:spPr>
        <p:txBody>
          <a:bodyPr lIns="0" tIns="0" rIns="0" bIns="0" rtlCol="0" anchor="t">
            <a:spAutoFit/>
          </a:bodyPr>
          <a:lstStyle/>
          <a:p>
            <a:pPr>
              <a:lnSpc>
                <a:spcPts val="8499"/>
              </a:lnSpc>
            </a:pPr>
            <a:r>
              <a:rPr lang="en-US" sz="6799" spc="67" dirty="0">
                <a:solidFill>
                  <a:srgbClr val="1C7378"/>
                </a:solidFill>
                <a:latin typeface="Proxima Nova Bold"/>
              </a:rPr>
              <a:t>INTRODUCTION</a:t>
            </a:r>
          </a:p>
        </p:txBody>
      </p:sp>
      <p:sp>
        <p:nvSpPr>
          <p:cNvPr id="8" name="TextBox 8"/>
          <p:cNvSpPr txBox="1"/>
          <p:nvPr/>
        </p:nvSpPr>
        <p:spPr>
          <a:xfrm>
            <a:off x="5352046" y="4095418"/>
            <a:ext cx="12024047" cy="2646680"/>
          </a:xfrm>
          <a:prstGeom prst="rect">
            <a:avLst/>
          </a:prstGeom>
        </p:spPr>
        <p:txBody>
          <a:bodyPr lIns="0" tIns="0" rIns="0" bIns="0" rtlCol="0" anchor="t">
            <a:spAutoFit/>
          </a:bodyPr>
          <a:lstStyle/>
          <a:p>
            <a:pPr>
              <a:lnSpc>
                <a:spcPts val="5319"/>
              </a:lnSpc>
            </a:pPr>
            <a:r>
              <a:rPr lang="en-US" sz="3799">
                <a:solidFill>
                  <a:srgbClr val="1C7378"/>
                </a:solidFill>
                <a:latin typeface="Proxima Nova"/>
              </a:rPr>
              <a:t>My goal is to </a:t>
            </a:r>
            <a:r>
              <a:rPr lang="en-US" sz="3799">
                <a:solidFill>
                  <a:srgbClr val="1C7378"/>
                </a:solidFill>
                <a:latin typeface="Proxima Nova Bold"/>
              </a:rPr>
              <a:t>predict employee attrition among healthcare workers</a:t>
            </a:r>
            <a:r>
              <a:rPr lang="en-US" sz="3799">
                <a:solidFill>
                  <a:srgbClr val="1C7378"/>
                </a:solidFill>
                <a:latin typeface="Proxima Nova"/>
              </a:rPr>
              <a:t>. Accurate predictions can inform more effective retention strategies and contribute to a more stable healthcare work environment..</a:t>
            </a:r>
          </a:p>
        </p:txBody>
      </p:sp>
      <p:sp>
        <p:nvSpPr>
          <p:cNvPr id="9" name="TextBox 9"/>
          <p:cNvSpPr txBox="1"/>
          <p:nvPr/>
        </p:nvSpPr>
        <p:spPr>
          <a:xfrm>
            <a:off x="5352046" y="6973570"/>
            <a:ext cx="12750729" cy="3313430"/>
          </a:xfrm>
          <a:prstGeom prst="rect">
            <a:avLst/>
          </a:prstGeom>
        </p:spPr>
        <p:txBody>
          <a:bodyPr lIns="0" tIns="0" rIns="0" bIns="0" rtlCol="0" anchor="t">
            <a:spAutoFit/>
          </a:bodyPr>
          <a:lstStyle/>
          <a:p>
            <a:pPr>
              <a:lnSpc>
                <a:spcPts val="5319"/>
              </a:lnSpc>
            </a:pPr>
            <a:r>
              <a:rPr lang="en-US" sz="3799" dirty="0">
                <a:solidFill>
                  <a:srgbClr val="1C7378"/>
                </a:solidFill>
                <a:latin typeface="Proxima Nova"/>
              </a:rPr>
              <a:t>The dataset is derived from the IBM Watson dataset on attrition, available on </a:t>
            </a:r>
            <a:r>
              <a:rPr lang="en-US" sz="3799" dirty="0" err="1">
                <a:solidFill>
                  <a:srgbClr val="1C7378"/>
                </a:solidFill>
                <a:latin typeface="Proxima Nova"/>
              </a:rPr>
              <a:t>Kaggle.com</a:t>
            </a:r>
            <a:r>
              <a:rPr lang="en-US" sz="3799" dirty="0">
                <a:solidFill>
                  <a:srgbClr val="1C7378"/>
                </a:solidFill>
                <a:latin typeface="Proxima Nova"/>
              </a:rPr>
              <a:t>. It is comprehensive, containing 48 columns that provide various insights into employee demographics, job characteristics, and other factors relevant to attrition.</a:t>
            </a:r>
          </a:p>
        </p:txBody>
      </p:sp>
      <p:sp>
        <p:nvSpPr>
          <p:cNvPr id="10" name="TextBox 10"/>
          <p:cNvSpPr txBox="1"/>
          <p:nvPr/>
        </p:nvSpPr>
        <p:spPr>
          <a:xfrm>
            <a:off x="5302419" y="1830380"/>
            <a:ext cx="12601192" cy="1979930"/>
          </a:xfrm>
          <a:prstGeom prst="rect">
            <a:avLst/>
          </a:prstGeom>
        </p:spPr>
        <p:txBody>
          <a:bodyPr lIns="0" tIns="0" rIns="0" bIns="0" rtlCol="0" anchor="t">
            <a:spAutoFit/>
          </a:bodyPr>
          <a:lstStyle/>
          <a:p>
            <a:pPr>
              <a:lnSpc>
                <a:spcPts val="5319"/>
              </a:lnSpc>
            </a:pPr>
            <a:r>
              <a:rPr lang="en-US" sz="3799" dirty="0">
                <a:solidFill>
                  <a:srgbClr val="1C7378"/>
                </a:solidFill>
                <a:latin typeface="Proxima Nova"/>
              </a:rPr>
              <a:t>Attrition of healthcare workers in the US Healthcare system is at an all-time high. It has become a major area of focus, especially for hospitals looking to retain their staff.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249929" y="-194389"/>
            <a:ext cx="18537929" cy="10675779"/>
            <a:chOff x="0" y="0"/>
            <a:chExt cx="8036529" cy="4628144"/>
          </a:xfrm>
        </p:grpSpPr>
        <p:sp>
          <p:nvSpPr>
            <p:cNvPr id="3" name="Freeform 3"/>
            <p:cNvSpPr/>
            <p:nvPr/>
          </p:nvSpPr>
          <p:spPr>
            <a:xfrm>
              <a:off x="0" y="0"/>
              <a:ext cx="8036529" cy="4628144"/>
            </a:xfrm>
            <a:custGeom>
              <a:avLst/>
              <a:gdLst/>
              <a:ahLst/>
              <a:cxnLst/>
              <a:rect l="l" t="t" r="r" b="b"/>
              <a:pathLst>
                <a:path w="8036529" h="4628144">
                  <a:moveTo>
                    <a:pt x="0" y="0"/>
                  </a:moveTo>
                  <a:lnTo>
                    <a:pt x="8036529" y="0"/>
                  </a:lnTo>
                  <a:lnTo>
                    <a:pt x="8036529" y="4628144"/>
                  </a:lnTo>
                  <a:lnTo>
                    <a:pt x="0" y="4628144"/>
                  </a:lnTo>
                  <a:close/>
                </a:path>
              </a:pathLst>
            </a:custGeom>
            <a:solidFill>
              <a:srgbClr val="CAE7E4"/>
            </a:solidFill>
          </p:spPr>
        </p:sp>
      </p:grpSp>
      <p:sp>
        <p:nvSpPr>
          <p:cNvPr id="4" name="Freeform 4"/>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624047">
            <a:off x="16119257" y="-2568520"/>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53710" y="4087453"/>
            <a:ext cx="2123210" cy="2112094"/>
          </a:xfrm>
          <a:custGeom>
            <a:avLst/>
            <a:gdLst/>
            <a:ahLst/>
            <a:cxnLst/>
            <a:rect l="l" t="t" r="r" b="b"/>
            <a:pathLst>
              <a:path w="2123210" h="2112094">
                <a:moveTo>
                  <a:pt x="0" y="0"/>
                </a:moveTo>
                <a:lnTo>
                  <a:pt x="2123211" y="0"/>
                </a:lnTo>
                <a:lnTo>
                  <a:pt x="2123211" y="2112094"/>
                </a:lnTo>
                <a:lnTo>
                  <a:pt x="0" y="2112094"/>
                </a:lnTo>
                <a:lnTo>
                  <a:pt x="0" y="0"/>
                </a:lnTo>
                <a:close/>
              </a:path>
            </a:pathLst>
          </a:custGeom>
          <a:blipFill>
            <a:blip r:embed="rId6"/>
            <a:stretch>
              <a:fillRect/>
            </a:stretch>
          </a:blipFill>
        </p:spPr>
      </p:sp>
      <p:sp>
        <p:nvSpPr>
          <p:cNvPr id="7" name="Freeform 7"/>
          <p:cNvSpPr/>
          <p:nvPr/>
        </p:nvSpPr>
        <p:spPr>
          <a:xfrm>
            <a:off x="3506970" y="4894342"/>
            <a:ext cx="1647324" cy="498315"/>
          </a:xfrm>
          <a:custGeom>
            <a:avLst/>
            <a:gdLst/>
            <a:ahLst/>
            <a:cxnLst/>
            <a:rect l="l" t="t" r="r" b="b"/>
            <a:pathLst>
              <a:path w="1647324" h="498315">
                <a:moveTo>
                  <a:pt x="0" y="0"/>
                </a:moveTo>
                <a:lnTo>
                  <a:pt x="1647324" y="0"/>
                </a:lnTo>
                <a:lnTo>
                  <a:pt x="1647324" y="498316"/>
                </a:lnTo>
                <a:lnTo>
                  <a:pt x="0" y="498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382894" y="4022551"/>
            <a:ext cx="2241898" cy="2241898"/>
          </a:xfrm>
          <a:custGeom>
            <a:avLst/>
            <a:gdLst/>
            <a:ahLst/>
            <a:cxnLst/>
            <a:rect l="l" t="t" r="r" b="b"/>
            <a:pathLst>
              <a:path w="2241898" h="2241898">
                <a:moveTo>
                  <a:pt x="0" y="0"/>
                </a:moveTo>
                <a:lnTo>
                  <a:pt x="2241897" y="0"/>
                </a:lnTo>
                <a:lnTo>
                  <a:pt x="2241897" y="2241898"/>
                </a:lnTo>
                <a:lnTo>
                  <a:pt x="0" y="2241898"/>
                </a:lnTo>
                <a:lnTo>
                  <a:pt x="0" y="0"/>
                </a:lnTo>
                <a:close/>
              </a:path>
            </a:pathLst>
          </a:custGeom>
          <a:blipFill>
            <a:blip r:embed="rId9"/>
            <a:stretch>
              <a:fillRect/>
            </a:stretch>
          </a:blipFill>
        </p:spPr>
      </p:sp>
      <p:sp>
        <p:nvSpPr>
          <p:cNvPr id="9" name="Freeform 9"/>
          <p:cNvSpPr/>
          <p:nvPr/>
        </p:nvSpPr>
        <p:spPr>
          <a:xfrm>
            <a:off x="7853391" y="4894342"/>
            <a:ext cx="1647324" cy="498315"/>
          </a:xfrm>
          <a:custGeom>
            <a:avLst/>
            <a:gdLst/>
            <a:ahLst/>
            <a:cxnLst/>
            <a:rect l="l" t="t" r="r" b="b"/>
            <a:pathLst>
              <a:path w="1647324" h="498315">
                <a:moveTo>
                  <a:pt x="0" y="0"/>
                </a:moveTo>
                <a:lnTo>
                  <a:pt x="1647324" y="0"/>
                </a:lnTo>
                <a:lnTo>
                  <a:pt x="1647324" y="498316"/>
                </a:lnTo>
                <a:lnTo>
                  <a:pt x="0" y="498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9729315" y="3476833"/>
            <a:ext cx="3333334" cy="3333334"/>
          </a:xfrm>
          <a:custGeom>
            <a:avLst/>
            <a:gdLst/>
            <a:ahLst/>
            <a:cxnLst/>
            <a:rect l="l" t="t" r="r" b="b"/>
            <a:pathLst>
              <a:path w="3333334" h="3333334">
                <a:moveTo>
                  <a:pt x="0" y="0"/>
                </a:moveTo>
                <a:lnTo>
                  <a:pt x="3333334" y="0"/>
                </a:lnTo>
                <a:lnTo>
                  <a:pt x="3333334" y="3333334"/>
                </a:lnTo>
                <a:lnTo>
                  <a:pt x="0" y="3333334"/>
                </a:lnTo>
                <a:lnTo>
                  <a:pt x="0" y="0"/>
                </a:lnTo>
                <a:close/>
              </a:path>
            </a:pathLst>
          </a:custGeom>
          <a:blipFill>
            <a:blip r:embed="rId10"/>
            <a:stretch>
              <a:fillRect/>
            </a:stretch>
          </a:blipFill>
        </p:spPr>
      </p:sp>
      <p:sp>
        <p:nvSpPr>
          <p:cNvPr id="11" name="Freeform 11"/>
          <p:cNvSpPr/>
          <p:nvPr/>
        </p:nvSpPr>
        <p:spPr>
          <a:xfrm>
            <a:off x="14820698" y="3776851"/>
            <a:ext cx="2838443" cy="2838443"/>
          </a:xfrm>
          <a:custGeom>
            <a:avLst/>
            <a:gdLst/>
            <a:ahLst/>
            <a:cxnLst/>
            <a:rect l="l" t="t" r="r" b="b"/>
            <a:pathLst>
              <a:path w="2838443" h="2838443">
                <a:moveTo>
                  <a:pt x="0" y="0"/>
                </a:moveTo>
                <a:lnTo>
                  <a:pt x="2838443" y="0"/>
                </a:lnTo>
                <a:lnTo>
                  <a:pt x="2838443" y="2838443"/>
                </a:lnTo>
                <a:lnTo>
                  <a:pt x="0" y="2838443"/>
                </a:lnTo>
                <a:lnTo>
                  <a:pt x="0" y="0"/>
                </a:lnTo>
                <a:close/>
              </a:path>
            </a:pathLst>
          </a:custGeom>
          <a:blipFill>
            <a:blip r:embed="rId11"/>
            <a:stretch>
              <a:fillRect/>
            </a:stretch>
          </a:blipFill>
        </p:spPr>
      </p:sp>
      <p:sp>
        <p:nvSpPr>
          <p:cNvPr id="12" name="TextBox 12"/>
          <p:cNvSpPr txBox="1"/>
          <p:nvPr/>
        </p:nvSpPr>
        <p:spPr>
          <a:xfrm>
            <a:off x="847620" y="483552"/>
            <a:ext cx="10429881" cy="1061720"/>
          </a:xfrm>
          <a:prstGeom prst="rect">
            <a:avLst/>
          </a:prstGeom>
        </p:spPr>
        <p:txBody>
          <a:bodyPr lIns="0" tIns="0" rIns="0" bIns="0" rtlCol="0" anchor="t">
            <a:spAutoFit/>
          </a:bodyPr>
          <a:lstStyle/>
          <a:p>
            <a:pPr>
              <a:lnSpc>
                <a:spcPts val="8499"/>
              </a:lnSpc>
            </a:pPr>
            <a:r>
              <a:rPr lang="en-US" sz="6799" spc="67">
                <a:solidFill>
                  <a:srgbClr val="1C7378"/>
                </a:solidFill>
                <a:latin typeface="Proxima Nova Bold"/>
              </a:rPr>
              <a:t>PROJECT FRAMEWORK</a:t>
            </a:r>
          </a:p>
        </p:txBody>
      </p:sp>
      <p:sp>
        <p:nvSpPr>
          <p:cNvPr id="13" name="TextBox 13"/>
          <p:cNvSpPr txBox="1"/>
          <p:nvPr/>
        </p:nvSpPr>
        <p:spPr>
          <a:xfrm>
            <a:off x="234168" y="6521977"/>
            <a:ext cx="3962294" cy="821796"/>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EMPLOYEE ATTRITION DATABASE</a:t>
            </a:r>
          </a:p>
        </p:txBody>
      </p:sp>
      <p:sp>
        <p:nvSpPr>
          <p:cNvPr id="14" name="TextBox 14"/>
          <p:cNvSpPr txBox="1"/>
          <p:nvPr/>
        </p:nvSpPr>
        <p:spPr>
          <a:xfrm>
            <a:off x="4330632" y="6521977"/>
            <a:ext cx="3962294" cy="821796"/>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DATA CLEANING AND PREPROCESSING</a:t>
            </a:r>
          </a:p>
        </p:txBody>
      </p:sp>
      <p:sp>
        <p:nvSpPr>
          <p:cNvPr id="15" name="TextBox 15"/>
          <p:cNvSpPr txBox="1"/>
          <p:nvPr/>
        </p:nvSpPr>
        <p:spPr>
          <a:xfrm>
            <a:off x="9296353" y="6594531"/>
            <a:ext cx="3962294" cy="412221"/>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DATA MODELING</a:t>
            </a:r>
          </a:p>
        </p:txBody>
      </p:sp>
      <p:sp>
        <p:nvSpPr>
          <p:cNvPr id="16" name="TextBox 16"/>
          <p:cNvSpPr txBox="1"/>
          <p:nvPr/>
        </p:nvSpPr>
        <p:spPr>
          <a:xfrm>
            <a:off x="14258772" y="6596244"/>
            <a:ext cx="3962294" cy="412221"/>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MODEL COMPARISON</a:t>
            </a:r>
          </a:p>
        </p:txBody>
      </p:sp>
      <p:sp>
        <p:nvSpPr>
          <p:cNvPr id="17" name="Freeform 17"/>
          <p:cNvSpPr/>
          <p:nvPr/>
        </p:nvSpPr>
        <p:spPr>
          <a:xfrm>
            <a:off x="12992399" y="4945202"/>
            <a:ext cx="1647324" cy="498315"/>
          </a:xfrm>
          <a:custGeom>
            <a:avLst/>
            <a:gdLst/>
            <a:ahLst/>
            <a:cxnLst/>
            <a:rect l="l" t="t" r="r" b="b"/>
            <a:pathLst>
              <a:path w="1647324" h="498315">
                <a:moveTo>
                  <a:pt x="0" y="0"/>
                </a:moveTo>
                <a:lnTo>
                  <a:pt x="1647324" y="0"/>
                </a:lnTo>
                <a:lnTo>
                  <a:pt x="1647324" y="498316"/>
                </a:lnTo>
                <a:lnTo>
                  <a:pt x="0" y="498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161925"/>
            <a:ext cx="18537929" cy="10675779"/>
            <a:chOff x="0" y="0"/>
            <a:chExt cx="8036529" cy="4628144"/>
          </a:xfrm>
        </p:grpSpPr>
        <p:sp>
          <p:nvSpPr>
            <p:cNvPr id="3" name="Freeform 3"/>
            <p:cNvSpPr/>
            <p:nvPr/>
          </p:nvSpPr>
          <p:spPr>
            <a:xfrm>
              <a:off x="0" y="0"/>
              <a:ext cx="8036529" cy="4628144"/>
            </a:xfrm>
            <a:custGeom>
              <a:avLst/>
              <a:gdLst/>
              <a:ahLst/>
              <a:cxnLst/>
              <a:rect l="l" t="t" r="r" b="b"/>
              <a:pathLst>
                <a:path w="8036529" h="4628144">
                  <a:moveTo>
                    <a:pt x="0" y="0"/>
                  </a:moveTo>
                  <a:lnTo>
                    <a:pt x="8036529" y="0"/>
                  </a:lnTo>
                  <a:lnTo>
                    <a:pt x="8036529" y="4628144"/>
                  </a:lnTo>
                  <a:lnTo>
                    <a:pt x="0" y="4628144"/>
                  </a:lnTo>
                  <a:close/>
                </a:path>
              </a:pathLst>
            </a:custGeom>
            <a:solidFill>
              <a:srgbClr val="CAE7E4"/>
            </a:solidFill>
          </p:spPr>
        </p:sp>
      </p:grpSp>
      <p:sp>
        <p:nvSpPr>
          <p:cNvPr id="4" name="Freeform 4"/>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624047">
            <a:off x="14500631" y="-4567312"/>
            <a:ext cx="4948140" cy="4813191"/>
          </a:xfrm>
          <a:custGeom>
            <a:avLst/>
            <a:gdLst/>
            <a:ahLst/>
            <a:cxnLst/>
            <a:rect l="l" t="t" r="r" b="b"/>
            <a:pathLst>
              <a:path w="4948140" h="4813191">
                <a:moveTo>
                  <a:pt x="0" y="0"/>
                </a:moveTo>
                <a:lnTo>
                  <a:pt x="4948140" y="0"/>
                </a:lnTo>
                <a:lnTo>
                  <a:pt x="4948140" y="4813191"/>
                </a:lnTo>
                <a:lnTo>
                  <a:pt x="0" y="48131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47815" y="6248850"/>
            <a:ext cx="7630198" cy="2482313"/>
          </a:xfrm>
          <a:custGeom>
            <a:avLst/>
            <a:gdLst/>
            <a:ahLst/>
            <a:cxnLst/>
            <a:rect l="l" t="t" r="r" b="b"/>
            <a:pathLst>
              <a:path w="7630198" h="2482313">
                <a:moveTo>
                  <a:pt x="0" y="0"/>
                </a:moveTo>
                <a:lnTo>
                  <a:pt x="7630198" y="0"/>
                </a:lnTo>
                <a:lnTo>
                  <a:pt x="7630198" y="2482313"/>
                </a:lnTo>
                <a:lnTo>
                  <a:pt x="0" y="2482313"/>
                </a:lnTo>
                <a:lnTo>
                  <a:pt x="0" y="0"/>
                </a:lnTo>
                <a:close/>
              </a:path>
            </a:pathLst>
          </a:custGeom>
          <a:blipFill>
            <a:blip r:embed="rId6"/>
            <a:stretch>
              <a:fillRect/>
            </a:stretch>
          </a:blipFill>
        </p:spPr>
      </p:sp>
      <p:sp>
        <p:nvSpPr>
          <p:cNvPr id="7" name="Freeform 7"/>
          <p:cNvSpPr/>
          <p:nvPr/>
        </p:nvSpPr>
        <p:spPr>
          <a:xfrm rot="-3441875">
            <a:off x="5139762" y="4791558"/>
            <a:ext cx="1260886" cy="1306003"/>
          </a:xfrm>
          <a:custGeom>
            <a:avLst/>
            <a:gdLst/>
            <a:ahLst/>
            <a:cxnLst/>
            <a:rect l="l" t="t" r="r" b="b"/>
            <a:pathLst>
              <a:path w="1260886" h="1306003">
                <a:moveTo>
                  <a:pt x="0" y="0"/>
                </a:moveTo>
                <a:lnTo>
                  <a:pt x="1260886" y="0"/>
                </a:lnTo>
                <a:lnTo>
                  <a:pt x="1260886" y="1306003"/>
                </a:lnTo>
                <a:lnTo>
                  <a:pt x="0" y="1306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0328591" y="1338518"/>
            <a:ext cx="6962907" cy="5603882"/>
          </a:xfrm>
          <a:custGeom>
            <a:avLst/>
            <a:gdLst/>
            <a:ahLst/>
            <a:cxnLst/>
            <a:rect l="l" t="t" r="r" b="b"/>
            <a:pathLst>
              <a:path w="6962907" h="5603882">
                <a:moveTo>
                  <a:pt x="0" y="0"/>
                </a:moveTo>
                <a:lnTo>
                  <a:pt x="6962908" y="0"/>
                </a:lnTo>
                <a:lnTo>
                  <a:pt x="6962908" y="5603882"/>
                </a:lnTo>
                <a:lnTo>
                  <a:pt x="0" y="5603882"/>
                </a:lnTo>
                <a:lnTo>
                  <a:pt x="0" y="0"/>
                </a:lnTo>
                <a:close/>
              </a:path>
            </a:pathLst>
          </a:custGeom>
          <a:blipFill>
            <a:blip r:embed="rId9"/>
            <a:stretch>
              <a:fillRect/>
            </a:stretch>
          </a:blipFill>
        </p:spPr>
      </p:sp>
      <p:sp>
        <p:nvSpPr>
          <p:cNvPr id="9" name="Freeform 9"/>
          <p:cNvSpPr/>
          <p:nvPr/>
        </p:nvSpPr>
        <p:spPr>
          <a:xfrm rot="-625238">
            <a:off x="16661055" y="649418"/>
            <a:ext cx="1260886" cy="1306003"/>
          </a:xfrm>
          <a:custGeom>
            <a:avLst/>
            <a:gdLst/>
            <a:ahLst/>
            <a:cxnLst/>
            <a:rect l="l" t="t" r="r" b="b"/>
            <a:pathLst>
              <a:path w="1260886" h="1306003">
                <a:moveTo>
                  <a:pt x="0" y="0"/>
                </a:moveTo>
                <a:lnTo>
                  <a:pt x="1260887" y="0"/>
                </a:lnTo>
                <a:lnTo>
                  <a:pt x="1260887" y="1306003"/>
                </a:lnTo>
                <a:lnTo>
                  <a:pt x="0" y="1306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0921361" y="8078201"/>
            <a:ext cx="7308317" cy="2026859"/>
          </a:xfrm>
          <a:custGeom>
            <a:avLst/>
            <a:gdLst/>
            <a:ahLst/>
            <a:cxnLst/>
            <a:rect l="l" t="t" r="r" b="b"/>
            <a:pathLst>
              <a:path w="7308317" h="2026859">
                <a:moveTo>
                  <a:pt x="0" y="0"/>
                </a:moveTo>
                <a:lnTo>
                  <a:pt x="7308317" y="0"/>
                </a:lnTo>
                <a:lnTo>
                  <a:pt x="7308317" y="2026859"/>
                </a:lnTo>
                <a:lnTo>
                  <a:pt x="0" y="2026859"/>
                </a:lnTo>
                <a:lnTo>
                  <a:pt x="0" y="0"/>
                </a:lnTo>
                <a:close/>
              </a:path>
            </a:pathLst>
          </a:custGeom>
          <a:blipFill>
            <a:blip r:embed="rId10"/>
            <a:stretch>
              <a:fillRect/>
            </a:stretch>
          </a:blipFill>
        </p:spPr>
      </p:sp>
      <p:sp>
        <p:nvSpPr>
          <p:cNvPr id="11" name="Freeform 11"/>
          <p:cNvSpPr/>
          <p:nvPr/>
        </p:nvSpPr>
        <p:spPr>
          <a:xfrm>
            <a:off x="215463" y="2718709"/>
            <a:ext cx="1165005" cy="1165005"/>
          </a:xfrm>
          <a:custGeom>
            <a:avLst/>
            <a:gdLst/>
            <a:ahLst/>
            <a:cxnLst/>
            <a:rect l="l" t="t" r="r" b="b"/>
            <a:pathLst>
              <a:path w="1165005" h="1165005">
                <a:moveTo>
                  <a:pt x="0" y="0"/>
                </a:moveTo>
                <a:lnTo>
                  <a:pt x="1165005" y="0"/>
                </a:lnTo>
                <a:lnTo>
                  <a:pt x="1165005" y="1165005"/>
                </a:lnTo>
                <a:lnTo>
                  <a:pt x="0" y="11650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215463" y="4589025"/>
            <a:ext cx="1173879" cy="1173879"/>
          </a:xfrm>
          <a:custGeom>
            <a:avLst/>
            <a:gdLst/>
            <a:ahLst/>
            <a:cxnLst/>
            <a:rect l="l" t="t" r="r" b="b"/>
            <a:pathLst>
              <a:path w="1173879" h="1173879">
                <a:moveTo>
                  <a:pt x="0" y="0"/>
                </a:moveTo>
                <a:lnTo>
                  <a:pt x="1173880" y="0"/>
                </a:lnTo>
                <a:lnTo>
                  <a:pt x="1173880" y="1173879"/>
                </a:lnTo>
                <a:lnTo>
                  <a:pt x="0" y="11738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9709385" y="312074"/>
            <a:ext cx="1101099" cy="1101099"/>
          </a:xfrm>
          <a:custGeom>
            <a:avLst/>
            <a:gdLst/>
            <a:ahLst/>
            <a:cxnLst/>
            <a:rect l="l" t="t" r="r" b="b"/>
            <a:pathLst>
              <a:path w="1101099" h="1101099">
                <a:moveTo>
                  <a:pt x="0" y="0"/>
                </a:moveTo>
                <a:lnTo>
                  <a:pt x="1101099" y="0"/>
                </a:lnTo>
                <a:lnTo>
                  <a:pt x="1101099" y="1101099"/>
                </a:lnTo>
                <a:lnTo>
                  <a:pt x="0" y="11010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4"/>
          <p:cNvSpPr/>
          <p:nvPr/>
        </p:nvSpPr>
        <p:spPr>
          <a:xfrm>
            <a:off x="9761314" y="7275633"/>
            <a:ext cx="1049169" cy="1049169"/>
          </a:xfrm>
          <a:custGeom>
            <a:avLst/>
            <a:gdLst/>
            <a:ahLst/>
            <a:cxnLst/>
            <a:rect l="l" t="t" r="r" b="b"/>
            <a:pathLst>
              <a:path w="1049169" h="1049169">
                <a:moveTo>
                  <a:pt x="0" y="0"/>
                </a:moveTo>
                <a:lnTo>
                  <a:pt x="1049170" y="0"/>
                </a:lnTo>
                <a:lnTo>
                  <a:pt x="1049170" y="1049169"/>
                </a:lnTo>
                <a:lnTo>
                  <a:pt x="0" y="104916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5" name="TextBox 15"/>
          <p:cNvSpPr txBox="1"/>
          <p:nvPr/>
        </p:nvSpPr>
        <p:spPr>
          <a:xfrm>
            <a:off x="215463" y="123464"/>
            <a:ext cx="10429881" cy="2138045"/>
          </a:xfrm>
          <a:prstGeom prst="rect">
            <a:avLst/>
          </a:prstGeom>
        </p:spPr>
        <p:txBody>
          <a:bodyPr lIns="0" tIns="0" rIns="0" bIns="0" rtlCol="0" anchor="t">
            <a:spAutoFit/>
          </a:bodyPr>
          <a:lstStyle/>
          <a:p>
            <a:pPr>
              <a:lnSpc>
                <a:spcPts val="8499"/>
              </a:lnSpc>
            </a:pPr>
            <a:r>
              <a:rPr lang="en-US" sz="6799" spc="67">
                <a:solidFill>
                  <a:srgbClr val="1C7378"/>
                </a:solidFill>
                <a:latin typeface="Proxima Nova Bold"/>
              </a:rPr>
              <a:t>DATA CLEANING AND PREPROCESSING</a:t>
            </a:r>
          </a:p>
        </p:txBody>
      </p:sp>
      <p:sp>
        <p:nvSpPr>
          <p:cNvPr id="16" name="TextBox 16"/>
          <p:cNvSpPr txBox="1"/>
          <p:nvPr/>
        </p:nvSpPr>
        <p:spPr>
          <a:xfrm>
            <a:off x="1345738" y="3282161"/>
            <a:ext cx="5505348" cy="1202380"/>
          </a:xfrm>
          <a:prstGeom prst="rect">
            <a:avLst/>
          </a:prstGeom>
        </p:spPr>
        <p:txBody>
          <a:bodyPr lIns="0" tIns="0" rIns="0" bIns="0" rtlCol="0" anchor="t">
            <a:spAutoFit/>
          </a:bodyPr>
          <a:lstStyle/>
          <a:p>
            <a:pPr algn="ctr">
              <a:lnSpc>
                <a:spcPts val="3229"/>
              </a:lnSpc>
            </a:pPr>
            <a:r>
              <a:rPr lang="en-US" sz="2583" spc="25" dirty="0">
                <a:solidFill>
                  <a:srgbClr val="1C7378"/>
                </a:solidFill>
                <a:latin typeface="Proxima Nova Bold"/>
              </a:rPr>
              <a:t>CHECK DUPLICATE, MISSING VALUE and CONVERT CATEGORICAL INTO BINARY</a:t>
            </a:r>
          </a:p>
        </p:txBody>
      </p:sp>
      <p:sp>
        <p:nvSpPr>
          <p:cNvPr id="17" name="TextBox 17"/>
          <p:cNvSpPr txBox="1"/>
          <p:nvPr/>
        </p:nvSpPr>
        <p:spPr>
          <a:xfrm>
            <a:off x="557212" y="4960329"/>
            <a:ext cx="5505348" cy="412221"/>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FEATURE REMOVAL</a:t>
            </a:r>
          </a:p>
        </p:txBody>
      </p:sp>
      <p:sp>
        <p:nvSpPr>
          <p:cNvPr id="18" name="TextBox 18"/>
          <p:cNvSpPr txBox="1"/>
          <p:nvPr/>
        </p:nvSpPr>
        <p:spPr>
          <a:xfrm>
            <a:off x="10810484" y="442200"/>
            <a:ext cx="5505348" cy="821796"/>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PLOT CORRELATION MATRIX AND SEE IF ANY MULTICOLINEARITY</a:t>
            </a:r>
          </a:p>
        </p:txBody>
      </p:sp>
      <p:sp>
        <p:nvSpPr>
          <p:cNvPr id="19" name="TextBox 19"/>
          <p:cNvSpPr txBox="1"/>
          <p:nvPr/>
        </p:nvSpPr>
        <p:spPr>
          <a:xfrm>
            <a:off x="9517618" y="7390887"/>
            <a:ext cx="5598251" cy="409331"/>
          </a:xfrm>
          <a:prstGeom prst="rect">
            <a:avLst/>
          </a:prstGeom>
        </p:spPr>
        <p:txBody>
          <a:bodyPr lIns="0" tIns="0" rIns="0" bIns="0" rtlCol="0" anchor="t">
            <a:spAutoFit/>
          </a:bodyPr>
          <a:lstStyle/>
          <a:p>
            <a:pPr algn="ctr">
              <a:lnSpc>
                <a:spcPts val="3283"/>
              </a:lnSpc>
            </a:pPr>
            <a:r>
              <a:rPr lang="en-US" sz="2626" spc="26">
                <a:solidFill>
                  <a:srgbClr val="1C7378"/>
                </a:solidFill>
                <a:latin typeface="Proxima Nova Bold"/>
              </a:rPr>
              <a:t>DATA SCALING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4965" y="0"/>
            <a:ext cx="18537929" cy="10675779"/>
            <a:chOff x="0" y="0"/>
            <a:chExt cx="8036529" cy="4628144"/>
          </a:xfrm>
        </p:grpSpPr>
        <p:sp>
          <p:nvSpPr>
            <p:cNvPr id="3" name="Freeform 3"/>
            <p:cNvSpPr/>
            <p:nvPr/>
          </p:nvSpPr>
          <p:spPr>
            <a:xfrm>
              <a:off x="0" y="0"/>
              <a:ext cx="8036529" cy="4628144"/>
            </a:xfrm>
            <a:custGeom>
              <a:avLst/>
              <a:gdLst/>
              <a:ahLst/>
              <a:cxnLst/>
              <a:rect l="l" t="t" r="r" b="b"/>
              <a:pathLst>
                <a:path w="8036529" h="4628144">
                  <a:moveTo>
                    <a:pt x="0" y="0"/>
                  </a:moveTo>
                  <a:lnTo>
                    <a:pt x="8036529" y="0"/>
                  </a:lnTo>
                  <a:lnTo>
                    <a:pt x="8036529" y="4628144"/>
                  </a:lnTo>
                  <a:lnTo>
                    <a:pt x="0" y="4628144"/>
                  </a:lnTo>
                  <a:close/>
                </a:path>
              </a:pathLst>
            </a:custGeom>
            <a:solidFill>
              <a:srgbClr val="CAE7E4"/>
            </a:solidFill>
          </p:spPr>
        </p:sp>
      </p:grpSp>
      <p:sp>
        <p:nvSpPr>
          <p:cNvPr id="4" name="Freeform 4"/>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624047">
            <a:off x="14474914" y="-2406595"/>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3441875">
            <a:off x="5485050" y="4799760"/>
            <a:ext cx="1260886" cy="1306003"/>
          </a:xfrm>
          <a:custGeom>
            <a:avLst/>
            <a:gdLst/>
            <a:ahLst/>
            <a:cxnLst/>
            <a:rect l="l" t="t" r="r" b="b"/>
            <a:pathLst>
              <a:path w="1260886" h="1306003">
                <a:moveTo>
                  <a:pt x="0" y="0"/>
                </a:moveTo>
                <a:lnTo>
                  <a:pt x="1260887" y="0"/>
                </a:lnTo>
                <a:lnTo>
                  <a:pt x="1260887" y="1306003"/>
                </a:lnTo>
                <a:lnTo>
                  <a:pt x="0" y="1306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93146" y="6489233"/>
            <a:ext cx="8354117" cy="2974805"/>
          </a:xfrm>
          <a:custGeom>
            <a:avLst/>
            <a:gdLst/>
            <a:ahLst/>
            <a:cxnLst/>
            <a:rect l="l" t="t" r="r" b="b"/>
            <a:pathLst>
              <a:path w="8354117" h="2974805">
                <a:moveTo>
                  <a:pt x="0" y="0"/>
                </a:moveTo>
                <a:lnTo>
                  <a:pt x="8354117" y="0"/>
                </a:lnTo>
                <a:lnTo>
                  <a:pt x="8354117" y="2974805"/>
                </a:lnTo>
                <a:lnTo>
                  <a:pt x="0" y="2974805"/>
                </a:lnTo>
                <a:lnTo>
                  <a:pt x="0" y="0"/>
                </a:lnTo>
                <a:close/>
              </a:path>
            </a:pathLst>
          </a:custGeom>
          <a:blipFill>
            <a:blip r:embed="rId8"/>
            <a:stretch>
              <a:fillRect/>
            </a:stretch>
          </a:blipFill>
        </p:spPr>
      </p:sp>
      <p:sp>
        <p:nvSpPr>
          <p:cNvPr id="8" name="Freeform 8"/>
          <p:cNvSpPr/>
          <p:nvPr/>
        </p:nvSpPr>
        <p:spPr>
          <a:xfrm>
            <a:off x="1119812" y="1756449"/>
            <a:ext cx="473334" cy="1407210"/>
          </a:xfrm>
          <a:custGeom>
            <a:avLst/>
            <a:gdLst/>
            <a:ahLst/>
            <a:cxnLst/>
            <a:rect l="l" t="t" r="r" b="b"/>
            <a:pathLst>
              <a:path w="473334" h="1407210">
                <a:moveTo>
                  <a:pt x="0" y="0"/>
                </a:moveTo>
                <a:lnTo>
                  <a:pt x="473334" y="0"/>
                </a:lnTo>
                <a:lnTo>
                  <a:pt x="473334" y="1407210"/>
                </a:lnTo>
                <a:lnTo>
                  <a:pt x="0" y="14072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568987" y="3954234"/>
            <a:ext cx="979959" cy="1171690"/>
          </a:xfrm>
          <a:custGeom>
            <a:avLst/>
            <a:gdLst/>
            <a:ahLst/>
            <a:cxnLst/>
            <a:rect l="l" t="t" r="r" b="b"/>
            <a:pathLst>
              <a:path w="979959" h="1171690">
                <a:moveTo>
                  <a:pt x="0" y="0"/>
                </a:moveTo>
                <a:lnTo>
                  <a:pt x="979959" y="0"/>
                </a:lnTo>
                <a:lnTo>
                  <a:pt x="979959" y="1171691"/>
                </a:lnTo>
                <a:lnTo>
                  <a:pt x="0" y="11716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9947263" y="2861427"/>
            <a:ext cx="889447" cy="1270639"/>
          </a:xfrm>
          <a:custGeom>
            <a:avLst/>
            <a:gdLst/>
            <a:ahLst/>
            <a:cxnLst/>
            <a:rect l="l" t="t" r="r" b="b"/>
            <a:pathLst>
              <a:path w="889447" h="1270639">
                <a:moveTo>
                  <a:pt x="0" y="0"/>
                </a:moveTo>
                <a:lnTo>
                  <a:pt x="889447" y="0"/>
                </a:lnTo>
                <a:lnTo>
                  <a:pt x="889447" y="1270639"/>
                </a:lnTo>
                <a:lnTo>
                  <a:pt x="0" y="12706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250194" y="202276"/>
            <a:ext cx="10429881" cy="1061720"/>
          </a:xfrm>
          <a:prstGeom prst="rect">
            <a:avLst/>
          </a:prstGeom>
        </p:spPr>
        <p:txBody>
          <a:bodyPr lIns="0" tIns="0" rIns="0" bIns="0" rtlCol="0" anchor="t">
            <a:spAutoFit/>
          </a:bodyPr>
          <a:lstStyle/>
          <a:p>
            <a:pPr>
              <a:lnSpc>
                <a:spcPts val="8499"/>
              </a:lnSpc>
            </a:pPr>
            <a:r>
              <a:rPr lang="en-US" sz="6799" spc="67">
                <a:solidFill>
                  <a:srgbClr val="1C7378"/>
                </a:solidFill>
                <a:latin typeface="Proxima Nova Bold"/>
              </a:rPr>
              <a:t>DATA MODELING</a:t>
            </a:r>
          </a:p>
        </p:txBody>
      </p:sp>
      <p:sp>
        <p:nvSpPr>
          <p:cNvPr id="12" name="TextBox 12"/>
          <p:cNvSpPr txBox="1"/>
          <p:nvPr/>
        </p:nvSpPr>
        <p:spPr>
          <a:xfrm>
            <a:off x="1500043" y="2039631"/>
            <a:ext cx="5505348" cy="821796"/>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ATTRITION AS A TARGET VARIABLE</a:t>
            </a:r>
          </a:p>
        </p:txBody>
      </p:sp>
      <p:sp>
        <p:nvSpPr>
          <p:cNvPr id="13" name="TextBox 13"/>
          <p:cNvSpPr txBox="1"/>
          <p:nvPr/>
        </p:nvSpPr>
        <p:spPr>
          <a:xfrm>
            <a:off x="1154754" y="4149272"/>
            <a:ext cx="5505348" cy="821796"/>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SPLITTING THE DATA INTO TRAINING AND TESTING</a:t>
            </a:r>
          </a:p>
        </p:txBody>
      </p:sp>
      <p:sp>
        <p:nvSpPr>
          <p:cNvPr id="14" name="TextBox 14"/>
          <p:cNvSpPr txBox="1"/>
          <p:nvPr/>
        </p:nvSpPr>
        <p:spPr>
          <a:xfrm>
            <a:off x="11025588" y="3405663"/>
            <a:ext cx="5505348" cy="412221"/>
          </a:xfrm>
          <a:prstGeom prst="rect">
            <a:avLst/>
          </a:prstGeom>
        </p:spPr>
        <p:txBody>
          <a:bodyPr lIns="0" tIns="0" rIns="0" bIns="0" rtlCol="0" anchor="t">
            <a:spAutoFit/>
          </a:bodyPr>
          <a:lstStyle/>
          <a:p>
            <a:pPr algn="ctr">
              <a:lnSpc>
                <a:spcPts val="3229"/>
              </a:lnSpc>
            </a:pPr>
            <a:r>
              <a:rPr lang="en-US" sz="2583" spc="25">
                <a:solidFill>
                  <a:srgbClr val="1C7378"/>
                </a:solidFill>
                <a:latin typeface="Proxima Nova Bold"/>
              </a:rPr>
              <a:t>APPLY PREDICTION MODELS</a:t>
            </a:r>
          </a:p>
        </p:txBody>
      </p:sp>
      <p:sp>
        <p:nvSpPr>
          <p:cNvPr id="15" name="TextBox 15"/>
          <p:cNvSpPr txBox="1"/>
          <p:nvPr/>
        </p:nvSpPr>
        <p:spPr>
          <a:xfrm>
            <a:off x="10680074" y="3808359"/>
            <a:ext cx="5505348" cy="4088871"/>
          </a:xfrm>
          <a:prstGeom prst="rect">
            <a:avLst/>
          </a:prstGeom>
        </p:spPr>
        <p:txBody>
          <a:bodyPr lIns="0" tIns="0" rIns="0" bIns="0" rtlCol="0" anchor="t">
            <a:spAutoFit/>
          </a:bodyPr>
          <a:lstStyle/>
          <a:p>
            <a:pPr>
              <a:lnSpc>
                <a:spcPts val="3229"/>
              </a:lnSpc>
            </a:pPr>
            <a:endParaRPr/>
          </a:p>
          <a:p>
            <a:pPr marL="557736" lvl="1" indent="-278868">
              <a:lnSpc>
                <a:spcPts val="3229"/>
              </a:lnSpc>
              <a:buFont typeface="Arial"/>
              <a:buChar char="•"/>
            </a:pPr>
            <a:r>
              <a:rPr lang="en-US" sz="2583" spc="25">
                <a:solidFill>
                  <a:srgbClr val="1C7378"/>
                </a:solidFill>
                <a:latin typeface="Montserrat Bold"/>
              </a:rPr>
              <a:t>LOGISTIC REGRESSION</a:t>
            </a:r>
          </a:p>
          <a:p>
            <a:pPr marL="557736" lvl="1" indent="-278868">
              <a:lnSpc>
                <a:spcPts val="3229"/>
              </a:lnSpc>
              <a:buFont typeface="Arial"/>
              <a:buChar char="•"/>
            </a:pPr>
            <a:r>
              <a:rPr lang="en-US" sz="2583" spc="25">
                <a:solidFill>
                  <a:srgbClr val="1C7378"/>
                </a:solidFill>
                <a:latin typeface="Montserrat Bold"/>
              </a:rPr>
              <a:t>LINEAR DISCRIMINANT ANALYSIS</a:t>
            </a:r>
          </a:p>
          <a:p>
            <a:pPr marL="557736" lvl="1" indent="-278868">
              <a:lnSpc>
                <a:spcPts val="3229"/>
              </a:lnSpc>
              <a:buFont typeface="Arial"/>
              <a:buChar char="•"/>
            </a:pPr>
            <a:r>
              <a:rPr lang="en-US" sz="2583" spc="25">
                <a:solidFill>
                  <a:srgbClr val="1C7378"/>
                </a:solidFill>
                <a:latin typeface="Montserrat Bold"/>
              </a:rPr>
              <a:t>QUADRATIC DISCRIMINANT ANALYSIS</a:t>
            </a:r>
          </a:p>
          <a:p>
            <a:pPr marL="557736" lvl="1" indent="-278868">
              <a:lnSpc>
                <a:spcPts val="3229"/>
              </a:lnSpc>
              <a:buFont typeface="Arial"/>
              <a:buChar char="•"/>
            </a:pPr>
            <a:r>
              <a:rPr lang="en-US" sz="2583" spc="25">
                <a:solidFill>
                  <a:srgbClr val="1C7378"/>
                </a:solidFill>
                <a:latin typeface="Montserrat Bold"/>
              </a:rPr>
              <a:t>RANDOM FOREST </a:t>
            </a:r>
          </a:p>
          <a:p>
            <a:pPr marL="557736" lvl="1" indent="-278868">
              <a:lnSpc>
                <a:spcPts val="3229"/>
              </a:lnSpc>
              <a:buFont typeface="Arial"/>
              <a:buChar char="•"/>
            </a:pPr>
            <a:r>
              <a:rPr lang="en-US" sz="2583" spc="25">
                <a:solidFill>
                  <a:srgbClr val="1C7378"/>
                </a:solidFill>
                <a:latin typeface="Montserrat Bold"/>
              </a:rPr>
              <a:t>DECISION TREE</a:t>
            </a:r>
          </a:p>
          <a:p>
            <a:pPr marL="557736" lvl="1" indent="-278868">
              <a:lnSpc>
                <a:spcPts val="3229"/>
              </a:lnSpc>
              <a:buFont typeface="Arial"/>
              <a:buChar char="•"/>
            </a:pPr>
            <a:r>
              <a:rPr lang="en-US" sz="2583" spc="25">
                <a:solidFill>
                  <a:srgbClr val="1C7378"/>
                </a:solidFill>
                <a:latin typeface="Montserrat Bold"/>
              </a:rPr>
              <a:t>SVM</a:t>
            </a:r>
          </a:p>
          <a:p>
            <a:pPr marL="557736" lvl="1" indent="-278868">
              <a:lnSpc>
                <a:spcPts val="3229"/>
              </a:lnSpc>
              <a:buFont typeface="Arial"/>
              <a:buChar char="•"/>
            </a:pPr>
            <a:r>
              <a:rPr lang="en-US" sz="2583" spc="25">
                <a:solidFill>
                  <a:srgbClr val="1C7378"/>
                </a:solidFill>
                <a:latin typeface="Montserrat Bold"/>
              </a:rPr>
              <a:t>KNN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4965" y="0"/>
            <a:ext cx="18537929" cy="10675779"/>
            <a:chOff x="0" y="0"/>
            <a:chExt cx="8036529" cy="4628144"/>
          </a:xfrm>
        </p:grpSpPr>
        <p:sp>
          <p:nvSpPr>
            <p:cNvPr id="3" name="Freeform 3"/>
            <p:cNvSpPr/>
            <p:nvPr/>
          </p:nvSpPr>
          <p:spPr>
            <a:xfrm>
              <a:off x="0" y="0"/>
              <a:ext cx="8036529" cy="4628144"/>
            </a:xfrm>
            <a:custGeom>
              <a:avLst/>
              <a:gdLst/>
              <a:ahLst/>
              <a:cxnLst/>
              <a:rect l="l" t="t" r="r" b="b"/>
              <a:pathLst>
                <a:path w="8036529" h="4628144">
                  <a:moveTo>
                    <a:pt x="0" y="0"/>
                  </a:moveTo>
                  <a:lnTo>
                    <a:pt x="8036529" y="0"/>
                  </a:lnTo>
                  <a:lnTo>
                    <a:pt x="8036529" y="4628144"/>
                  </a:lnTo>
                  <a:lnTo>
                    <a:pt x="0" y="4628144"/>
                  </a:lnTo>
                  <a:close/>
                </a:path>
              </a:pathLst>
            </a:custGeom>
            <a:solidFill>
              <a:srgbClr val="CAE7E4"/>
            </a:solidFill>
          </p:spPr>
        </p:sp>
      </p:grpSp>
      <p:sp>
        <p:nvSpPr>
          <p:cNvPr id="4" name="Freeform 4"/>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624047">
            <a:off x="14474914" y="-2406595"/>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50194" y="2206567"/>
            <a:ext cx="9089235" cy="5359515"/>
          </a:xfrm>
          <a:custGeom>
            <a:avLst/>
            <a:gdLst/>
            <a:ahLst/>
            <a:cxnLst/>
            <a:rect l="l" t="t" r="r" b="b"/>
            <a:pathLst>
              <a:path w="9089235" h="5359515">
                <a:moveTo>
                  <a:pt x="0" y="0"/>
                </a:moveTo>
                <a:lnTo>
                  <a:pt x="9089235" y="0"/>
                </a:lnTo>
                <a:lnTo>
                  <a:pt x="9089235" y="5359515"/>
                </a:lnTo>
                <a:lnTo>
                  <a:pt x="0" y="5359515"/>
                </a:lnTo>
                <a:lnTo>
                  <a:pt x="0" y="0"/>
                </a:lnTo>
                <a:close/>
              </a:path>
            </a:pathLst>
          </a:custGeom>
          <a:blipFill>
            <a:blip r:embed="rId6"/>
            <a:stretch>
              <a:fillRect/>
            </a:stretch>
          </a:blipFill>
        </p:spPr>
      </p:sp>
      <p:sp>
        <p:nvSpPr>
          <p:cNvPr id="7" name="Freeform 7"/>
          <p:cNvSpPr/>
          <p:nvPr/>
        </p:nvSpPr>
        <p:spPr>
          <a:xfrm>
            <a:off x="10970017" y="2411484"/>
            <a:ext cx="5978966" cy="5464031"/>
          </a:xfrm>
          <a:custGeom>
            <a:avLst/>
            <a:gdLst/>
            <a:ahLst/>
            <a:cxnLst/>
            <a:rect l="l" t="t" r="r" b="b"/>
            <a:pathLst>
              <a:path w="5978966" h="5464031">
                <a:moveTo>
                  <a:pt x="0" y="0"/>
                </a:moveTo>
                <a:lnTo>
                  <a:pt x="5978967" y="0"/>
                </a:lnTo>
                <a:lnTo>
                  <a:pt x="5978967" y="5464032"/>
                </a:lnTo>
                <a:lnTo>
                  <a:pt x="0" y="5464032"/>
                </a:lnTo>
                <a:lnTo>
                  <a:pt x="0" y="0"/>
                </a:lnTo>
                <a:close/>
              </a:path>
            </a:pathLst>
          </a:custGeom>
          <a:blipFill>
            <a:blip r:embed="rId7"/>
            <a:stretch>
              <a:fillRect/>
            </a:stretch>
          </a:blipFill>
        </p:spPr>
      </p:sp>
      <p:sp>
        <p:nvSpPr>
          <p:cNvPr id="8" name="Freeform 8"/>
          <p:cNvSpPr/>
          <p:nvPr/>
        </p:nvSpPr>
        <p:spPr>
          <a:xfrm rot="2279822">
            <a:off x="7307317" y="2399371"/>
            <a:ext cx="1753728" cy="1508206"/>
          </a:xfrm>
          <a:custGeom>
            <a:avLst/>
            <a:gdLst/>
            <a:ahLst/>
            <a:cxnLst/>
            <a:rect l="l" t="t" r="r" b="b"/>
            <a:pathLst>
              <a:path w="1753728" h="1508206">
                <a:moveTo>
                  <a:pt x="0" y="0"/>
                </a:moveTo>
                <a:lnTo>
                  <a:pt x="1753728" y="0"/>
                </a:lnTo>
                <a:lnTo>
                  <a:pt x="1753728" y="1508206"/>
                </a:lnTo>
                <a:lnTo>
                  <a:pt x="0" y="15082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250194" y="202276"/>
            <a:ext cx="10429881" cy="1061720"/>
          </a:xfrm>
          <a:prstGeom prst="rect">
            <a:avLst/>
          </a:prstGeom>
        </p:spPr>
        <p:txBody>
          <a:bodyPr lIns="0" tIns="0" rIns="0" bIns="0" rtlCol="0" anchor="t">
            <a:spAutoFit/>
          </a:bodyPr>
          <a:lstStyle/>
          <a:p>
            <a:pPr>
              <a:lnSpc>
                <a:spcPts val="8499"/>
              </a:lnSpc>
            </a:pPr>
            <a:r>
              <a:rPr lang="en-US" sz="6799" spc="67">
                <a:solidFill>
                  <a:srgbClr val="1C7378"/>
                </a:solidFill>
                <a:latin typeface="Proxima Nova Bold"/>
              </a:rPr>
              <a:t>MODEL COMPARISON</a:t>
            </a:r>
          </a:p>
        </p:txBody>
      </p:sp>
      <p:sp>
        <p:nvSpPr>
          <p:cNvPr id="10" name="Freeform 10"/>
          <p:cNvSpPr/>
          <p:nvPr/>
        </p:nvSpPr>
        <p:spPr>
          <a:xfrm rot="2279822">
            <a:off x="14480612" y="2586545"/>
            <a:ext cx="1753728" cy="1508206"/>
          </a:xfrm>
          <a:custGeom>
            <a:avLst/>
            <a:gdLst/>
            <a:ahLst/>
            <a:cxnLst/>
            <a:rect l="l" t="t" r="r" b="b"/>
            <a:pathLst>
              <a:path w="1753728" h="1508206">
                <a:moveTo>
                  <a:pt x="0" y="0"/>
                </a:moveTo>
                <a:lnTo>
                  <a:pt x="1753728" y="0"/>
                </a:lnTo>
                <a:lnTo>
                  <a:pt x="1753728" y="1508206"/>
                </a:lnTo>
                <a:lnTo>
                  <a:pt x="0" y="15082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1428889" y="1545273"/>
            <a:ext cx="6328180" cy="9457878"/>
          </a:xfrm>
          <a:custGeom>
            <a:avLst/>
            <a:gdLst/>
            <a:ahLst/>
            <a:cxnLst/>
            <a:rect l="l" t="t" r="r" b="b"/>
            <a:pathLst>
              <a:path w="6328180" h="9457878">
                <a:moveTo>
                  <a:pt x="0" y="0"/>
                </a:moveTo>
                <a:lnTo>
                  <a:pt x="6328180" y="0"/>
                </a:lnTo>
                <a:lnTo>
                  <a:pt x="6328180" y="9457878"/>
                </a:lnTo>
                <a:lnTo>
                  <a:pt x="0" y="9457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49929" y="-194389"/>
            <a:ext cx="11678818" cy="10675779"/>
            <a:chOff x="0" y="0"/>
            <a:chExt cx="5062979" cy="4628144"/>
          </a:xfrm>
        </p:grpSpPr>
        <p:sp>
          <p:nvSpPr>
            <p:cNvPr id="4" name="Freeform 4"/>
            <p:cNvSpPr/>
            <p:nvPr/>
          </p:nvSpPr>
          <p:spPr>
            <a:xfrm>
              <a:off x="0" y="0"/>
              <a:ext cx="5062979" cy="4628144"/>
            </a:xfrm>
            <a:custGeom>
              <a:avLst/>
              <a:gdLst/>
              <a:ahLst/>
              <a:cxnLst/>
              <a:rect l="l" t="t" r="r" b="b"/>
              <a:pathLst>
                <a:path w="5062979" h="4628144">
                  <a:moveTo>
                    <a:pt x="0" y="0"/>
                  </a:moveTo>
                  <a:lnTo>
                    <a:pt x="5062979" y="0"/>
                  </a:lnTo>
                  <a:lnTo>
                    <a:pt x="5062979" y="4628144"/>
                  </a:lnTo>
                  <a:lnTo>
                    <a:pt x="0" y="4628144"/>
                  </a:lnTo>
                  <a:close/>
                </a:path>
              </a:pathLst>
            </a:custGeom>
            <a:solidFill>
              <a:srgbClr val="CAE7E4"/>
            </a:solidFill>
          </p:spPr>
        </p:sp>
      </p:grpSp>
      <p:sp>
        <p:nvSpPr>
          <p:cNvPr id="5" name="TextBox 5"/>
          <p:cNvSpPr txBox="1"/>
          <p:nvPr/>
        </p:nvSpPr>
        <p:spPr>
          <a:xfrm>
            <a:off x="770467" y="2291657"/>
            <a:ext cx="10146987" cy="3980180"/>
          </a:xfrm>
          <a:prstGeom prst="rect">
            <a:avLst/>
          </a:prstGeom>
        </p:spPr>
        <p:txBody>
          <a:bodyPr lIns="0" tIns="0" rIns="0" bIns="0" rtlCol="0" anchor="t">
            <a:spAutoFit/>
          </a:bodyPr>
          <a:lstStyle/>
          <a:p>
            <a:pPr>
              <a:lnSpc>
                <a:spcPts val="5319"/>
              </a:lnSpc>
            </a:pPr>
            <a:r>
              <a:rPr lang="en-US" sz="3799">
                <a:solidFill>
                  <a:srgbClr val="1C7378"/>
                </a:solidFill>
                <a:latin typeface="Proxima Nova"/>
              </a:rPr>
              <a:t>Based on this project, Logistic Regression is the most effective model for predicting employee attrition, with the highest accuracy and F1 score among the evaluated models. Its accuracy rate of approximately 92.3% suggests it is reliable for correctly identifying cases of attrition.</a:t>
            </a:r>
          </a:p>
        </p:txBody>
      </p:sp>
      <p:sp>
        <p:nvSpPr>
          <p:cNvPr id="6" name="TextBox 6"/>
          <p:cNvSpPr txBox="1"/>
          <p:nvPr/>
        </p:nvSpPr>
        <p:spPr>
          <a:xfrm>
            <a:off x="770467" y="1000125"/>
            <a:ext cx="8115300" cy="1061720"/>
          </a:xfrm>
          <a:prstGeom prst="rect">
            <a:avLst/>
          </a:prstGeom>
        </p:spPr>
        <p:txBody>
          <a:bodyPr lIns="0" tIns="0" rIns="0" bIns="0" rtlCol="0" anchor="t">
            <a:spAutoFit/>
          </a:bodyPr>
          <a:lstStyle/>
          <a:p>
            <a:pPr>
              <a:lnSpc>
                <a:spcPts val="8499"/>
              </a:lnSpc>
            </a:pPr>
            <a:r>
              <a:rPr lang="en-US" sz="6799" spc="67">
                <a:solidFill>
                  <a:srgbClr val="1C7378"/>
                </a:solidFill>
                <a:latin typeface="Proxima Nova Bold"/>
              </a:rPr>
              <a:t>CONCLUSION</a:t>
            </a:r>
          </a:p>
        </p:txBody>
      </p:sp>
      <p:sp>
        <p:nvSpPr>
          <p:cNvPr id="7" name="Freeform 7"/>
          <p:cNvSpPr/>
          <p:nvPr/>
        </p:nvSpPr>
        <p:spPr>
          <a:xfrm rot="3708155">
            <a:off x="-1638993" y="7617485"/>
            <a:ext cx="4260674" cy="4559087"/>
          </a:xfrm>
          <a:custGeom>
            <a:avLst/>
            <a:gdLst/>
            <a:ahLst/>
            <a:cxnLst/>
            <a:rect l="l" t="t" r="r" b="b"/>
            <a:pathLst>
              <a:path w="4260674" h="4559087">
                <a:moveTo>
                  <a:pt x="0" y="0"/>
                </a:moveTo>
                <a:lnTo>
                  <a:pt x="4260674" y="0"/>
                </a:lnTo>
                <a:lnTo>
                  <a:pt x="4260674" y="4559087"/>
                </a:lnTo>
                <a:lnTo>
                  <a:pt x="0" y="4559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624047">
            <a:off x="16119257" y="-2568520"/>
            <a:ext cx="4948140" cy="4813191"/>
          </a:xfrm>
          <a:custGeom>
            <a:avLst/>
            <a:gdLst/>
            <a:ahLst/>
            <a:cxnLst/>
            <a:rect l="l" t="t" r="r" b="b"/>
            <a:pathLst>
              <a:path w="4948140" h="4813191">
                <a:moveTo>
                  <a:pt x="0" y="0"/>
                </a:moveTo>
                <a:lnTo>
                  <a:pt x="4948140" y="0"/>
                </a:lnTo>
                <a:lnTo>
                  <a:pt x="4948140" y="4813190"/>
                </a:lnTo>
                <a:lnTo>
                  <a:pt x="0" y="4813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5812093" y="0"/>
            <a:ext cx="12475907" cy="10521774"/>
            <a:chOff x="0" y="0"/>
            <a:chExt cx="5408532" cy="4561380"/>
          </a:xfrm>
        </p:grpSpPr>
        <p:sp>
          <p:nvSpPr>
            <p:cNvPr id="3" name="Freeform 3"/>
            <p:cNvSpPr/>
            <p:nvPr/>
          </p:nvSpPr>
          <p:spPr>
            <a:xfrm>
              <a:off x="0" y="0"/>
              <a:ext cx="5408532" cy="4561380"/>
            </a:xfrm>
            <a:custGeom>
              <a:avLst/>
              <a:gdLst/>
              <a:ahLst/>
              <a:cxnLst/>
              <a:rect l="l" t="t" r="r" b="b"/>
              <a:pathLst>
                <a:path w="5408532" h="4561380">
                  <a:moveTo>
                    <a:pt x="0" y="0"/>
                  </a:moveTo>
                  <a:lnTo>
                    <a:pt x="5408532" y="0"/>
                  </a:lnTo>
                  <a:lnTo>
                    <a:pt x="5408532" y="4561380"/>
                  </a:lnTo>
                  <a:lnTo>
                    <a:pt x="0" y="4561380"/>
                  </a:lnTo>
                  <a:close/>
                </a:path>
              </a:pathLst>
            </a:custGeom>
            <a:solidFill>
              <a:srgbClr val="CAE7E4"/>
            </a:solidFill>
          </p:spPr>
        </p:sp>
      </p:grpSp>
      <p:sp>
        <p:nvSpPr>
          <p:cNvPr id="4" name="Freeform 4"/>
          <p:cNvSpPr/>
          <p:nvPr/>
        </p:nvSpPr>
        <p:spPr>
          <a:xfrm rot="78320">
            <a:off x="67636" y="1952037"/>
            <a:ext cx="6096145" cy="6007474"/>
          </a:xfrm>
          <a:custGeom>
            <a:avLst/>
            <a:gdLst/>
            <a:ahLst/>
            <a:cxnLst/>
            <a:rect l="l" t="t" r="r" b="b"/>
            <a:pathLst>
              <a:path w="6096145" h="6007474">
                <a:moveTo>
                  <a:pt x="0" y="0"/>
                </a:moveTo>
                <a:lnTo>
                  <a:pt x="6096145" y="0"/>
                </a:lnTo>
                <a:lnTo>
                  <a:pt x="6096145" y="6007474"/>
                </a:lnTo>
                <a:lnTo>
                  <a:pt x="0" y="6007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279120" y="3639499"/>
            <a:ext cx="9278252" cy="1528285"/>
          </a:xfrm>
          <a:prstGeom prst="rect">
            <a:avLst/>
          </a:prstGeom>
        </p:spPr>
        <p:txBody>
          <a:bodyPr lIns="0" tIns="0" rIns="0" bIns="0" rtlCol="0" anchor="t">
            <a:spAutoFit/>
          </a:bodyPr>
          <a:lstStyle/>
          <a:p>
            <a:pPr>
              <a:lnSpc>
                <a:spcPts val="12281"/>
              </a:lnSpc>
            </a:pPr>
            <a:r>
              <a:rPr lang="en-US" sz="9825" spc="98">
                <a:solidFill>
                  <a:srgbClr val="1C7378"/>
                </a:solidFill>
                <a:latin typeface="Proxima Nova Bold"/>
              </a:rPr>
              <a:t>THANK YOU!!</a:t>
            </a:r>
          </a:p>
        </p:txBody>
      </p:sp>
      <p:sp>
        <p:nvSpPr>
          <p:cNvPr id="6" name="Freeform 6"/>
          <p:cNvSpPr/>
          <p:nvPr/>
        </p:nvSpPr>
        <p:spPr>
          <a:xfrm rot="6967708">
            <a:off x="15645059" y="7623998"/>
            <a:ext cx="4526778" cy="4403320"/>
          </a:xfrm>
          <a:custGeom>
            <a:avLst/>
            <a:gdLst/>
            <a:ahLst/>
            <a:cxnLst/>
            <a:rect l="l" t="t" r="r" b="b"/>
            <a:pathLst>
              <a:path w="4526778" h="4403320">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022704">
            <a:off x="-2588938" y="-2903536"/>
            <a:ext cx="5258107" cy="5626379"/>
          </a:xfrm>
          <a:custGeom>
            <a:avLst/>
            <a:gdLst/>
            <a:ahLst/>
            <a:cxnLst/>
            <a:rect l="l" t="t" r="r" b="b"/>
            <a:pathLst>
              <a:path w="5258107" h="5626379">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9026</TotalTime>
  <Words>250</Words>
  <Application>Microsoft Macintosh PowerPoint</Application>
  <PresentationFormat>Custom</PresentationFormat>
  <Paragraphs>39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Proxima Nova Bold</vt:lpstr>
      <vt:lpstr>Arial</vt:lpstr>
      <vt:lpstr>Montserrat Bold</vt:lpstr>
      <vt:lpstr>Proxima 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FACILITY PRESENTATION</dc:title>
  <cp:lastModifiedBy>Munggaran, Hugi</cp:lastModifiedBy>
  <cp:revision>2</cp:revision>
  <dcterms:created xsi:type="dcterms:W3CDTF">2006-08-16T00:00:00Z</dcterms:created>
  <dcterms:modified xsi:type="dcterms:W3CDTF">2023-12-13T03:59:55Z</dcterms:modified>
  <dc:identifier>DAF2CF5VBJw</dc:identifier>
</cp:coreProperties>
</file>